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1" r:id="rId5"/>
    <p:sldId id="264" r:id="rId6"/>
    <p:sldId id="262" r:id="rId7"/>
    <p:sldId id="263" r:id="rId8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A9CF86-C003-4B7F-9780-0482B241FB1F}" type="datetimeFigureOut">
              <a:rPr lang="nl-NL" smtClean="0"/>
              <a:t>7-11-2016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FF2134-7323-4E0E-9B00-B89F0BC64F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2575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F2134-7323-4E0E-9B00-B89F0BC64F4E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455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A193-1F83-4B84-9E03-58C4FDE6D930}" type="datetime1">
              <a:rPr lang="nl-NL" smtClean="0"/>
              <a:t>7-11-2016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GW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D4DF6-CE18-3B4A-BF59-D05DB0D20E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1514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38FB7-9A93-41E4-8111-46FDFA2D3E70}" type="datetime1">
              <a:rPr lang="nl-NL" smtClean="0"/>
              <a:t>7-11-2016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GW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D4DF6-CE18-3B4A-BF59-D05DB0D20E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3052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4FE9-C403-475E-A416-E3CB75689DB0}" type="datetime1">
              <a:rPr lang="nl-NL" smtClean="0"/>
              <a:t>7-11-2016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GW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D4DF6-CE18-3B4A-BF59-D05DB0D20E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2182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77206-D261-498C-93E8-271ADD717B52}" type="datetime1">
              <a:rPr lang="nl-NL" smtClean="0"/>
              <a:t>7-11-2016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GW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D4DF6-CE18-3B4A-BF59-D05DB0D20E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0289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07561-06FF-4CD8-BF8A-C4A05E2329D4}" type="datetime1">
              <a:rPr lang="nl-NL" smtClean="0"/>
              <a:t>7-11-2016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GW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D4DF6-CE18-3B4A-BF59-D05DB0D20E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4527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7E44-5890-4F8B-8E6E-F4A2E3D4EC39}" type="datetime1">
              <a:rPr lang="nl-NL" smtClean="0"/>
              <a:t>7-11-2016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GW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D4DF6-CE18-3B4A-BF59-D05DB0D20E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3658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37D8B-10C1-4589-B756-9D7DB9E31397}" type="datetime1">
              <a:rPr lang="nl-NL" smtClean="0"/>
              <a:t>7-11-2016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GW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D4DF6-CE18-3B4A-BF59-D05DB0D20E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1810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C18C-5F83-4266-921F-9D3C8652A5C7}" type="datetime1">
              <a:rPr lang="nl-NL" smtClean="0"/>
              <a:t>7-11-2016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GW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D4DF6-CE18-3B4A-BF59-D05DB0D20E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0369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362F-EA8F-4FFC-A30B-18583B073775}" type="datetime1">
              <a:rPr lang="nl-NL" smtClean="0"/>
              <a:t>7-11-2016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GW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D4DF6-CE18-3B4A-BF59-D05DB0D20E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523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1D48C-A300-4BAA-924F-E617A6AF4C80}" type="datetime1">
              <a:rPr lang="nl-NL" smtClean="0"/>
              <a:t>7-11-2016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GW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D4DF6-CE18-3B4A-BF59-D05DB0D20E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2845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509E2-54FD-49FF-90DB-D2B83ADED8DD}" type="datetime1">
              <a:rPr lang="nl-NL" smtClean="0"/>
              <a:t>7-11-2016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GW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D4DF6-CE18-3B4A-BF59-D05DB0D20E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2502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F97B3-64F3-48C1-B99B-2156FBFAAC50}" type="datetime1">
              <a:rPr lang="nl-NL" smtClean="0"/>
              <a:t>7-11-2016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GW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D4DF6-CE18-3B4A-BF59-D05DB0D20E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7654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youtu.be/EOTYuEDEZR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Prikkeloverdracht CZS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Figuur 1.1 besproken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GW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D4DF6-CE18-3B4A-BF59-D05DB0D20E5B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350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Schermafbeelding 2014-11-16 om 17.29.0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498" y="0"/>
            <a:ext cx="7446146" cy="6858000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286498" y="2558713"/>
            <a:ext cx="2920147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Complex!</a:t>
            </a:r>
          </a:p>
          <a:p>
            <a:r>
              <a:rPr lang="nl-NL" dirty="0" smtClean="0"/>
              <a:t>Moeilijk om de begrippen</a:t>
            </a:r>
          </a:p>
          <a:p>
            <a:r>
              <a:rPr lang="nl-NL" dirty="0"/>
              <a:t>c</a:t>
            </a:r>
            <a:r>
              <a:rPr lang="nl-NL" dirty="0" smtClean="0"/>
              <a:t>holinerg en adrenerg  te vatten.</a:t>
            </a:r>
          </a:p>
          <a:p>
            <a:r>
              <a:rPr lang="nl-NL" dirty="0" smtClean="0"/>
              <a:t>Acetylcholine is een belangrijke neurotransmitter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GW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D4DF6-CE18-3B4A-BF59-D05DB0D20E5B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010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181"/>
          <a:stretch/>
        </p:blipFill>
        <p:spPr>
          <a:xfrm>
            <a:off x="930728" y="1072242"/>
            <a:ext cx="7285739" cy="1377044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2866571" y="689429"/>
            <a:ext cx="2304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Onwillekeurig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6794500" y="689429"/>
            <a:ext cx="1830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Willekeurig, animaal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789214" y="2975429"/>
            <a:ext cx="2476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Herstel van inspanning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3953522" y="2975429"/>
            <a:ext cx="2151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Actief bij inspanning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6946466" y="2975429"/>
            <a:ext cx="1678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Skeletspieractie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4200071" y="4000500"/>
            <a:ext cx="2149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Adrenaline!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152071" y="4000500"/>
            <a:ext cx="2258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Vertering!</a:t>
            </a:r>
            <a:endParaRPr lang="nl-NL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GW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D4DF6-CE18-3B4A-BF59-D05DB0D20E5B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8857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Filmpje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>
                <a:hlinkClick r:id="rId2"/>
              </a:rPr>
              <a:t>https://</a:t>
            </a:r>
            <a:r>
              <a:rPr lang="nl-NL" smtClean="0">
                <a:hlinkClick r:id="rId2"/>
              </a:rPr>
              <a:t>youtu.be/EOTYuEDEZR8</a:t>
            </a:r>
            <a:r>
              <a:rPr lang="nl-NL" smtClean="0"/>
              <a:t> </a:t>
            </a:r>
            <a:endParaRPr lang="nl-NL" dirty="0"/>
          </a:p>
        </p:txBody>
      </p:sp>
      <p:pic>
        <p:nvPicPr>
          <p:cNvPr id="4" name="Afbeelding 3" descr="Schermafbeelding 2014-11-16 om 18.53.3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0546" y="2339138"/>
            <a:ext cx="6887839" cy="4477891"/>
          </a:xfrm>
          <a:prstGeom prst="rect">
            <a:avLst/>
          </a:prstGeom>
        </p:spPr>
      </p:pic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GW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D4DF6-CE18-3B4A-BF59-D05DB0D20E5B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726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43486"/>
            <a:ext cx="8229600" cy="1143000"/>
          </a:xfrm>
        </p:spPr>
        <p:txBody>
          <a:bodyPr>
            <a:normAutofit/>
          </a:bodyPr>
          <a:lstStyle/>
          <a:p>
            <a:r>
              <a:rPr lang="nl-NL" dirty="0" smtClean="0"/>
              <a:t>De </a:t>
            </a:r>
            <a:r>
              <a:rPr lang="nl-NL" dirty="0"/>
              <a:t>essentie van </a:t>
            </a:r>
            <a:r>
              <a:rPr lang="nl-NL" dirty="0" err="1"/>
              <a:t>fig</a:t>
            </a:r>
            <a:r>
              <a:rPr lang="nl-NL" dirty="0"/>
              <a:t> 1.1</a:t>
            </a:r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59080" y="2376569"/>
            <a:ext cx="8229600" cy="4525963"/>
          </a:xfrm>
        </p:spPr>
        <p:txBody>
          <a:bodyPr>
            <a:normAutofit fontScale="32500" lnSpcReduction="20000"/>
          </a:bodyPr>
          <a:lstStyle/>
          <a:p>
            <a:r>
              <a:rPr lang="nl-NL" sz="5500" dirty="0" smtClean="0"/>
              <a:t>Centraal </a:t>
            </a:r>
            <a:r>
              <a:rPr lang="nl-NL" sz="5500" dirty="0"/>
              <a:t>zenuwstelsel wordt opgedeeld in twee delen wat betreft willekeur.</a:t>
            </a:r>
          </a:p>
          <a:p>
            <a:pPr marL="0" indent="0">
              <a:buNone/>
            </a:pPr>
            <a:r>
              <a:rPr lang="nl-NL" sz="5500" dirty="0"/>
              <a:t> </a:t>
            </a:r>
          </a:p>
          <a:p>
            <a:r>
              <a:rPr lang="nl-NL" sz="5500" dirty="0"/>
              <a:t>Er is een willekeurig deel, heet soms ook animaal deel, stuurt skeletspieren aan.</a:t>
            </a:r>
          </a:p>
          <a:p>
            <a:pPr marL="0" indent="0">
              <a:buNone/>
            </a:pPr>
            <a:r>
              <a:rPr lang="nl-NL" sz="5500" dirty="0"/>
              <a:t> </a:t>
            </a:r>
          </a:p>
          <a:p>
            <a:r>
              <a:rPr lang="nl-NL" sz="5500" dirty="0"/>
              <a:t>Er is ook een onwillekeurig deel, heet ook wel autonoom zenuwstelsel.</a:t>
            </a:r>
          </a:p>
          <a:p>
            <a:pPr marL="0" indent="0">
              <a:buNone/>
            </a:pPr>
            <a:r>
              <a:rPr lang="nl-NL" sz="5500" dirty="0"/>
              <a:t> </a:t>
            </a:r>
          </a:p>
          <a:p>
            <a:r>
              <a:rPr lang="nl-NL" sz="5500" dirty="0"/>
              <a:t>Autonoom deel kan je weer opdelen in parasympatisch deel en sympathisch deel.</a:t>
            </a:r>
          </a:p>
          <a:p>
            <a:pPr marL="0" indent="0">
              <a:buNone/>
            </a:pPr>
            <a:r>
              <a:rPr lang="nl-NL" sz="5500" dirty="0"/>
              <a:t> </a:t>
            </a:r>
          </a:p>
          <a:p>
            <a:r>
              <a:rPr lang="nl-NL" sz="5500" dirty="0"/>
              <a:t>Parasympatisch deel is gestimuleerd bij herstel van inspanning en vertering.</a:t>
            </a:r>
          </a:p>
          <a:p>
            <a:pPr marL="0" indent="0">
              <a:buNone/>
            </a:pPr>
            <a:r>
              <a:rPr lang="nl-NL" sz="5500" dirty="0"/>
              <a:t> </a:t>
            </a:r>
          </a:p>
          <a:p>
            <a:r>
              <a:rPr lang="nl-NL" sz="5500" dirty="0"/>
              <a:t>Sympathisch deel is actief bij inspanning en kent adrenaline als neurotransmitter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GW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D4DF6-CE18-3B4A-BF59-D05DB0D20E5B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003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2700" dirty="0" smtClean="0"/>
              <a:t>Uitleg voor mensen die precies willen weten hoe het zit: </a:t>
            </a:r>
            <a:r>
              <a:rPr lang="nl-NL" dirty="0" smtClean="0"/>
              <a:t>Adrenerg betekent: 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561723" y="1417638"/>
            <a:ext cx="79211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/>
              <a:t>(medisch) met betrekking tot sympathische zenuwvezels die bij prikkeling stoffen produceren met een effect als van adrenaline:</a:t>
            </a:r>
          </a:p>
          <a:p>
            <a:pPr marL="285750" indent="-285750">
              <a:buFont typeface="Arial"/>
              <a:buChar char="•"/>
            </a:pP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561722" y="2146438"/>
            <a:ext cx="8582277" cy="4524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nl-NL" dirty="0" smtClean="0"/>
              <a:t>Versnelde ademhaling en hartslag, voor een versnelde bloed- en zuurstofvoorziening om het vluchten of vechten mogelijk te maken.</a:t>
            </a:r>
          </a:p>
          <a:p>
            <a:pPr marL="285750" indent="-285750">
              <a:buFont typeface="Arial"/>
              <a:buChar char="•"/>
            </a:pPr>
            <a:r>
              <a:rPr lang="nl-NL" dirty="0" smtClean="0"/>
              <a:t>Vrijmaken van energie (glucose), benodigd voor de vlucht/vechtreactie. Hiermee gaat gepaard de remming van de opslag van energie.</a:t>
            </a:r>
          </a:p>
          <a:p>
            <a:pPr marL="285750" indent="-285750">
              <a:buFont typeface="Arial"/>
              <a:buChar char="•"/>
            </a:pPr>
            <a:r>
              <a:rPr lang="nl-NL" dirty="0" smtClean="0"/>
              <a:t>Stijging bloeddruk door perifere vaatvernauwing</a:t>
            </a:r>
          </a:p>
          <a:p>
            <a:pPr marL="285750" indent="-285750">
              <a:buFont typeface="Arial"/>
              <a:buChar char="•"/>
            </a:pPr>
            <a:r>
              <a:rPr lang="nl-NL" dirty="0" smtClean="0"/>
              <a:t>Vermindering bloedtoevoer naar de darmen (spijsvertering heeft geen acute prioriteit bij levensgevaar)</a:t>
            </a:r>
          </a:p>
          <a:p>
            <a:pPr marL="285750" indent="-285750">
              <a:buFont typeface="Arial"/>
              <a:buChar char="•"/>
            </a:pPr>
            <a:r>
              <a:rPr lang="nl-NL" dirty="0" smtClean="0"/>
              <a:t>Vergroting pupillen voor betere zicht, waardoor verbetering van waarnemen gevaar</a:t>
            </a:r>
          </a:p>
          <a:p>
            <a:pPr marL="285750" indent="-285750">
              <a:buFont typeface="Arial"/>
              <a:buChar char="•"/>
            </a:pPr>
            <a:r>
              <a:rPr lang="nl-NL" dirty="0" smtClean="0"/>
              <a:t>Verhoogde alertheid (concentratievermogen)</a:t>
            </a:r>
          </a:p>
          <a:p>
            <a:pPr marL="285750" indent="-285750">
              <a:buFont typeface="Arial"/>
              <a:buChar char="•"/>
            </a:pPr>
            <a:r>
              <a:rPr lang="nl-NL" dirty="0" smtClean="0"/>
              <a:t>Verkorte bloedstollingstijd, van belang bij verwondingen, vermindert de kans om dood te bloeden</a:t>
            </a:r>
          </a:p>
          <a:p>
            <a:pPr marL="285750" indent="-285750">
              <a:buFont typeface="Arial"/>
              <a:buChar char="•"/>
            </a:pPr>
            <a:r>
              <a:rPr lang="nl-NL" dirty="0" smtClean="0"/>
              <a:t>Handpalmen gaan zweten</a:t>
            </a:r>
          </a:p>
          <a:p>
            <a:pPr marL="285750" indent="-285750">
              <a:buFont typeface="Arial"/>
              <a:buChar char="•"/>
            </a:pPr>
            <a:r>
              <a:rPr lang="nl-NL" dirty="0" smtClean="0"/>
              <a:t>Het geheugen verbetert tijdelijk. De herinnering aan de bedreigende situatie wordt beter opgeslagen om deze voortaan sneller te herkennen.</a:t>
            </a:r>
          </a:p>
          <a:p>
            <a:pPr marL="285750" indent="-285750">
              <a:buFont typeface="Arial"/>
              <a:buChar char="•"/>
            </a:pPr>
            <a:r>
              <a:rPr lang="nl-NL" dirty="0" smtClean="0"/>
              <a:t>Ook wordt het gevoel van tijd beïnvloed: gebeurtenissen lijken trager te verlopen waardoor iemand meer tijd lijkt te hebben om te reageren.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GW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D4DF6-CE18-3B4A-BF59-D05DB0D20E5B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8663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2700" dirty="0" smtClean="0"/>
              <a:t>Uitleg voor mensen die precies willen weten hoe het zit: </a:t>
            </a:r>
            <a:r>
              <a:rPr lang="nl-NL" dirty="0" smtClean="0"/>
              <a:t>Cholinerg betekent: 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457200" y="1417638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/>
              <a:t>(medisch) betrekking hebbend op zenuwuiteinden die acetylcholine afscheiden bij het overbrengen van een impuls</a:t>
            </a:r>
          </a:p>
          <a:p>
            <a:r>
              <a:rPr lang="nl-NL" dirty="0" smtClean="0"/>
              <a:t>De cholinerge transmissie is een van de belangrijkste modulerende systemen in de hersenen.[1]</a:t>
            </a:r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457200" y="2777700"/>
            <a:ext cx="8134348" cy="2862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nl-NL" dirty="0" smtClean="0"/>
              <a:t>De stof is een neurotransmitter, die vooral betrokken is bij de impulsoverdracht van zenuwcellen naar skeletspiercellen. Ook op vele andere plaatsen in het lichaam brengt acetylcholine prikkels over, </a:t>
            </a:r>
          </a:p>
          <a:p>
            <a:endParaRPr lang="nl-NL" dirty="0" smtClean="0"/>
          </a:p>
          <a:p>
            <a:pPr marL="285750" indent="-285750">
              <a:buFont typeface="Arial"/>
              <a:buChar char="•"/>
            </a:pPr>
            <a:r>
              <a:rPr lang="nl-NL" dirty="0" smtClean="0"/>
              <a:t>waardoor bijvoorbeeld maag en darmen samentrekken (regeling van de peristaltiek), sappen uitgescheiden worden door de spijsverteringsklieren, </a:t>
            </a:r>
          </a:p>
          <a:p>
            <a:pPr marL="285750" indent="-285750">
              <a:buFont typeface="Arial"/>
              <a:buChar char="•"/>
            </a:pPr>
            <a:r>
              <a:rPr lang="nl-NL" dirty="0" smtClean="0"/>
              <a:t>slijm in de </a:t>
            </a:r>
            <a:r>
              <a:rPr lang="nl-NL" dirty="0" err="1" smtClean="0"/>
              <a:t>bronchi</a:t>
            </a:r>
            <a:r>
              <a:rPr lang="nl-NL" dirty="0" smtClean="0"/>
              <a:t> wordt aangemaakt, </a:t>
            </a:r>
          </a:p>
          <a:p>
            <a:pPr marL="285750" indent="-285750">
              <a:buFont typeface="Arial"/>
              <a:buChar char="•"/>
            </a:pPr>
            <a:endParaRPr lang="nl-NL" dirty="0" smtClean="0"/>
          </a:p>
          <a:p>
            <a:pPr marL="285750" indent="-285750">
              <a:buFont typeface="Arial"/>
              <a:buChar char="•"/>
            </a:pPr>
            <a:r>
              <a:rPr lang="nl-NL" dirty="0" smtClean="0"/>
              <a:t>de pupil vernauwt of </a:t>
            </a:r>
          </a:p>
          <a:p>
            <a:pPr marL="285750" indent="-285750">
              <a:buFont typeface="Arial"/>
              <a:buChar char="•"/>
            </a:pPr>
            <a:r>
              <a:rPr lang="nl-NL" dirty="0" smtClean="0"/>
              <a:t>bepaalde bloedvaten wijder worden (waardoor de bloeddruk daalt).</a:t>
            </a:r>
            <a:endParaRPr lang="nl-NL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GW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D4DF6-CE18-3B4A-BF59-D05DB0D20E5B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2558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364</Words>
  <Application>Microsoft Office PowerPoint</Application>
  <PresentationFormat>Diavoorstelling (4:3)</PresentationFormat>
  <Paragraphs>64</Paragraphs>
  <Slides>7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Office-thema</vt:lpstr>
      <vt:lpstr>Prikkeloverdracht CZS</vt:lpstr>
      <vt:lpstr>PowerPoint-presentatie</vt:lpstr>
      <vt:lpstr>PowerPoint-presentatie</vt:lpstr>
      <vt:lpstr>Filmpje</vt:lpstr>
      <vt:lpstr>De essentie van fig 1.1?</vt:lpstr>
      <vt:lpstr>Uitleg voor mensen die precies willen weten hoe het zit: Adrenerg betekent: </vt:lpstr>
      <vt:lpstr>Uitleg voor mensen die precies willen weten hoe het zit: Cholinerg betekent: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Prikkeloverdracht CZS</dc:title>
  <dc:creator>Huub Hessel</dc:creator>
  <cp:lastModifiedBy>Huub Hessel</cp:lastModifiedBy>
  <cp:revision>11</cp:revision>
  <dcterms:created xsi:type="dcterms:W3CDTF">2014-11-16T16:30:30Z</dcterms:created>
  <dcterms:modified xsi:type="dcterms:W3CDTF">2016-11-07T07:28:43Z</dcterms:modified>
</cp:coreProperties>
</file>